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2" r:id="rId2"/>
    <p:sldId id="318" r:id="rId3"/>
    <p:sldId id="329" r:id="rId4"/>
    <p:sldId id="328" r:id="rId5"/>
    <p:sldId id="337" r:id="rId6"/>
    <p:sldId id="330" r:id="rId7"/>
    <p:sldId id="331" r:id="rId8"/>
    <p:sldId id="332" r:id="rId9"/>
    <p:sldId id="335" r:id="rId10"/>
    <p:sldId id="333" r:id="rId11"/>
    <p:sldId id="338" r:id="rId12"/>
    <p:sldId id="334" r:id="rId13"/>
    <p:sldId id="326" r:id="rId14"/>
    <p:sldId id="302" r:id="rId15"/>
    <p:sldId id="339" r:id="rId16"/>
    <p:sldId id="340" r:id="rId17"/>
    <p:sldId id="341" r:id="rId18"/>
    <p:sldId id="342" r:id="rId19"/>
    <p:sldId id="634" r:id="rId20"/>
    <p:sldId id="711" r:id="rId21"/>
    <p:sldId id="713" r:id="rId22"/>
    <p:sldId id="714" r:id="rId23"/>
    <p:sldId id="715" r:id="rId24"/>
    <p:sldId id="747" r:id="rId25"/>
    <p:sldId id="748" r:id="rId26"/>
    <p:sldId id="749" r:id="rId27"/>
    <p:sldId id="751" r:id="rId2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39" autoAdjust="0"/>
    <p:restoredTop sz="94629" autoAdjust="0"/>
  </p:normalViewPr>
  <p:slideViewPr>
    <p:cSldViewPr>
      <p:cViewPr varScale="1">
        <p:scale>
          <a:sx n="108" d="100"/>
          <a:sy n="108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9D9915-99D4-414C-926A-F2CB1E601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D9915-99D4-414C-926A-F2CB1E6017E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62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 over 35 1</a:t>
            </a:r>
            <a:r>
              <a:rPr lang="en-US" baseline="30000" dirty="0"/>
              <a:t>st</a:t>
            </a:r>
            <a:r>
              <a:rPr lang="en-US" dirty="0"/>
              <a:t> group, second group amount less than $16, 3</a:t>
            </a:r>
            <a:r>
              <a:rPr lang="en-US" baseline="30000" dirty="0"/>
              <a:t>rd</a:t>
            </a:r>
            <a:r>
              <a:rPr lang="en-US" dirty="0"/>
              <a:t> group less than 26 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99D9915-99D4-414C-926A-F2CB1E6017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7835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99D9915-99D4-414C-926A-F2CB1E6017E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263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99D9915-99D4-414C-926A-F2CB1E6017EE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62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0877D-95EB-44A6-B3EA-7D51C5F9B2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FFFA4-CF0E-4E59-87A4-A88B72F35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19DA8-5F62-467C-9B71-C37551EB9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DA25-50F7-47DB-B866-C5283363F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98804-6901-4C78-9F72-7C948FB23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32D37-BCC7-4A7D-A976-38EF73147C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ABFD4-2E63-46ED-A99D-127B4C738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FDC69-95D9-4419-8030-6200A7213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23076-8EA0-4791-A305-AA2599BC1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03F2-D498-42AB-9EB3-C912550D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377A-8B87-4578-A8B7-CE411C27D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F36A1D1-EED6-4E7C-916B-E6F191C96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png"/><Relationship Id="rId4" Type="http://schemas.openxmlformats.org/officeDocument/2006/relationships/hyperlink" Target="http://cran.r-project.org/web/packages/rpart/index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5146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Remote sensing image classification using R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161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77" y="152400"/>
            <a:ext cx="64770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7" y="3381741"/>
            <a:ext cx="6638192" cy="30061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00" y="6411298"/>
            <a:ext cx="76375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Source: http://www.di.fc.ul.pt/~jpn/r/tree/tree.html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304800"/>
            <a:ext cx="2262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0000"/>
                </a:solidFill>
                <a:latin typeface="Linux Libertine"/>
              </a:rPr>
              <a:t>Iris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 flower data set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200" y="155331"/>
            <a:ext cx="1891634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96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3FFC4D-CAD9-4E57-B5DF-D6AB3E6B8B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8" t="30663" r="17499" b="15193"/>
          <a:stretch/>
        </p:blipFill>
        <p:spPr>
          <a:xfrm>
            <a:off x="609600" y="228600"/>
            <a:ext cx="6985000" cy="4191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5A613-4B8F-4073-A4D3-102C818DA594}"/>
              </a:ext>
            </a:extLst>
          </p:cNvPr>
          <p:cNvSpPr txBox="1"/>
          <p:nvPr/>
        </p:nvSpPr>
        <p:spPr>
          <a:xfrm>
            <a:off x="228600" y="5791200"/>
            <a:ext cx="8458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Source: https://www.isixsigma.com/methodology/lean-methodology/use-a-classification-and-regression-tree-cart-for-quick-data-insights/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FA7BF7-5F15-4C10-8781-9D189EDDF3CB}"/>
              </a:ext>
            </a:extLst>
          </p:cNvPr>
          <p:cNvSpPr txBox="1"/>
          <p:nvPr/>
        </p:nvSpPr>
        <p:spPr>
          <a:xfrm>
            <a:off x="2286000" y="3231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EF4B3D-C33F-4CB7-9D81-4748971F0DCE}"/>
              </a:ext>
            </a:extLst>
          </p:cNvPr>
          <p:cNvSpPr txBox="1"/>
          <p:nvPr/>
        </p:nvSpPr>
        <p:spPr>
          <a:xfrm>
            <a:off x="663976" y="4648931"/>
            <a:ext cx="31021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X1: amount of transaction</a:t>
            </a:r>
          </a:p>
          <a:p>
            <a:r>
              <a:rPr lang="en-US" dirty="0"/>
              <a:t>X2: age of customer</a:t>
            </a:r>
          </a:p>
        </p:txBody>
      </p:sp>
    </p:spTree>
    <p:extLst>
      <p:ext uri="{BB962C8B-B14F-4D97-AF65-F5344CB8AC3E}">
        <p14:creationId xmlns:p14="http://schemas.microsoft.com/office/powerpoint/2010/main" val="1876842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43000" y="914400"/>
            <a:ext cx="6781800" cy="5562600"/>
            <a:chOff x="1371600" y="1219200"/>
            <a:chExt cx="6496050" cy="535305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219200"/>
              <a:ext cx="6496050" cy="535305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1447800" y="1219200"/>
              <a:ext cx="266611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California Real Estate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242328" y="228600"/>
            <a:ext cx="25831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CART for regression </a:t>
            </a:r>
          </a:p>
        </p:txBody>
      </p:sp>
    </p:spTree>
    <p:extLst>
      <p:ext uri="{BB962C8B-B14F-4D97-AF65-F5344CB8AC3E}">
        <p14:creationId xmlns:p14="http://schemas.microsoft.com/office/powerpoint/2010/main" val="13418111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90800" y="247559"/>
            <a:ext cx="3091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Random Forest Algorithm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A50436-419F-4888-BF8D-41B1F8A0F0F1}"/>
              </a:ext>
            </a:extLst>
          </p:cNvPr>
          <p:cNvSpPr txBox="1"/>
          <p:nvPr/>
        </p:nvSpPr>
        <p:spPr>
          <a:xfrm>
            <a:off x="1524000" y="647669"/>
            <a:ext cx="5486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(Developed by Leo </a:t>
            </a:r>
            <a:r>
              <a:rPr lang="en-US" dirty="0" err="1"/>
              <a:t>Breiman</a:t>
            </a:r>
            <a:r>
              <a:rPr lang="en-US" dirty="0"/>
              <a:t> and Adele Cutler)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7D7D56-2567-4A8B-B7FD-2E2D4BF8C084}"/>
              </a:ext>
            </a:extLst>
          </p:cNvPr>
          <p:cNvSpPr txBox="1"/>
          <p:nvPr/>
        </p:nvSpPr>
        <p:spPr>
          <a:xfrm>
            <a:off x="2286000" y="3231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CD3B5A-7C3A-4488-9933-04902402C463}"/>
              </a:ext>
            </a:extLst>
          </p:cNvPr>
          <p:cNvGrpSpPr/>
          <p:nvPr/>
        </p:nvGrpSpPr>
        <p:grpSpPr>
          <a:xfrm>
            <a:off x="228600" y="1047779"/>
            <a:ext cx="8442946" cy="2656294"/>
            <a:chOff x="76200" y="1036937"/>
            <a:chExt cx="8442946" cy="26562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8522CA-0C3E-44E8-A734-23FD63BD08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12" t="47620" r="19195" b="21331"/>
            <a:stretch/>
          </p:blipFill>
          <p:spPr>
            <a:xfrm>
              <a:off x="76200" y="1036937"/>
              <a:ext cx="8442946" cy="26562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E62ABBD-85D0-49FD-BD5D-85B94BB3B768}"/>
                </a:ext>
              </a:extLst>
            </p:cNvPr>
            <p:cNvSpPr txBox="1"/>
            <p:nvPr/>
          </p:nvSpPr>
          <p:spPr>
            <a:xfrm>
              <a:off x="4846594" y="3354677"/>
              <a:ext cx="36407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Image source: IBM cloud learning hub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1CC44C4-5672-4E0A-96B1-5E32161E6949}"/>
              </a:ext>
            </a:extLst>
          </p:cNvPr>
          <p:cNvSpPr txBox="1"/>
          <p:nvPr/>
        </p:nvSpPr>
        <p:spPr>
          <a:xfrm>
            <a:off x="457200" y="3705068"/>
            <a:ext cx="685706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collection of decision trees</a:t>
            </a:r>
          </a:p>
          <a:p>
            <a:pPr marL="457200" indent="-457200"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tree generates prediction and final results are based on voting (or average)</a:t>
            </a:r>
          </a:p>
          <a:p>
            <a:pPr marL="457200" indent="-457200">
              <a:buAutoNum type="arabicPeriod"/>
            </a:pPr>
            <a:endParaRPr lang="en-US" dirty="0">
              <a:solidFill>
                <a:srgbClr val="525252"/>
              </a:solidFill>
              <a:latin typeface="IBM Plex Sans" panose="020B0604020202020204" pitchFamily="34" charset="0"/>
            </a:endParaRPr>
          </a:p>
          <a:p>
            <a:endParaRPr lang="en-US" dirty="0">
              <a:solidFill>
                <a:srgbClr val="525252"/>
              </a:solidFill>
              <a:latin typeface="IBM Plex Sans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 tree uses a data sample drawn from a training set with replacement, called the bootstrap sample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tree uses a random subset of features (e.g., select 2 out of 6 spectral bands)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6182479-8567-405C-A221-D335B1831558}"/>
              </a:ext>
            </a:extLst>
          </p:cNvPr>
          <p:cNvSpPr/>
          <p:nvPr/>
        </p:nvSpPr>
        <p:spPr>
          <a:xfrm>
            <a:off x="7110621" y="5636383"/>
            <a:ext cx="458136" cy="258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79F8634-9A37-4214-994F-F49B77D4C9D2}"/>
              </a:ext>
            </a:extLst>
          </p:cNvPr>
          <p:cNvSpPr txBox="1"/>
          <p:nvPr/>
        </p:nvSpPr>
        <p:spPr>
          <a:xfrm>
            <a:off x="7568757" y="5387014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Uncorrelated </a:t>
            </a:r>
          </a:p>
          <a:p>
            <a:r>
              <a:rPr lang="en-US" dirty="0"/>
              <a:t>trees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9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6" name="Oval 4"/>
          <p:cNvSpPr>
            <a:spLocks noChangeArrowheads="1"/>
          </p:cNvSpPr>
          <p:nvPr/>
        </p:nvSpPr>
        <p:spPr bwMode="auto">
          <a:xfrm>
            <a:off x="2035849" y="36576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</a:endParaRPr>
          </a:p>
        </p:txBody>
      </p:sp>
      <p:sp>
        <p:nvSpPr>
          <p:cNvPr id="192517" name="Oval 5"/>
          <p:cNvSpPr>
            <a:spLocks noChangeArrowheads="1"/>
          </p:cNvSpPr>
          <p:nvPr/>
        </p:nvSpPr>
        <p:spPr bwMode="auto">
          <a:xfrm>
            <a:off x="4245649" y="36576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18" name="Oval 6"/>
          <p:cNvSpPr>
            <a:spLocks noChangeArrowheads="1"/>
          </p:cNvSpPr>
          <p:nvPr/>
        </p:nvSpPr>
        <p:spPr bwMode="auto">
          <a:xfrm>
            <a:off x="6379249" y="3581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19" name="Oval 7"/>
          <p:cNvSpPr>
            <a:spLocks noChangeArrowheads="1"/>
          </p:cNvSpPr>
          <p:nvPr/>
        </p:nvSpPr>
        <p:spPr bwMode="auto">
          <a:xfrm>
            <a:off x="72936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0" name="Oval 8"/>
          <p:cNvSpPr>
            <a:spLocks noChangeArrowheads="1"/>
          </p:cNvSpPr>
          <p:nvPr/>
        </p:nvSpPr>
        <p:spPr bwMode="auto">
          <a:xfrm>
            <a:off x="5455324" y="5419725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1" name="Oval 9"/>
          <p:cNvSpPr>
            <a:spLocks noChangeArrowheads="1"/>
          </p:cNvSpPr>
          <p:nvPr/>
        </p:nvSpPr>
        <p:spPr bwMode="auto">
          <a:xfrm>
            <a:off x="31788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2" name="Oval 10"/>
          <p:cNvSpPr>
            <a:spLocks noChangeArrowheads="1"/>
          </p:cNvSpPr>
          <p:nvPr/>
        </p:nvSpPr>
        <p:spPr bwMode="auto">
          <a:xfrm>
            <a:off x="1273849" y="54864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2523" name="Text Box 11"/>
          <p:cNvSpPr txBox="1">
            <a:spLocks noChangeArrowheads="1"/>
          </p:cNvSpPr>
          <p:nvPr/>
        </p:nvSpPr>
        <p:spPr bwMode="auto">
          <a:xfrm>
            <a:off x="1311949" y="5670550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Band1</a:t>
            </a:r>
          </a:p>
        </p:txBody>
      </p:sp>
      <p:sp>
        <p:nvSpPr>
          <p:cNvPr id="192528" name="Text Box 16"/>
          <p:cNvSpPr txBox="1">
            <a:spLocks noChangeArrowheads="1"/>
          </p:cNvSpPr>
          <p:nvPr/>
        </p:nvSpPr>
        <p:spPr bwMode="auto">
          <a:xfrm>
            <a:off x="1426249" y="4724400"/>
            <a:ext cx="703262" cy="284163"/>
          </a:xfrm>
          <a:prstGeom prst="rect">
            <a:avLst/>
          </a:prstGeom>
          <a:solidFill>
            <a:srgbClr val="339966"/>
          </a:solidFill>
          <a:ln w="9525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FFFFFF"/>
                </a:solidFill>
                <a:ea typeface="SimSun" pitchFamily="2" charset="-122"/>
                <a:cs typeface="Arial" charset="0"/>
              </a:rPr>
              <a:t>Weights</a:t>
            </a:r>
          </a:p>
        </p:txBody>
      </p:sp>
      <p:sp>
        <p:nvSpPr>
          <p:cNvPr id="192532" name="Rectangle 20"/>
          <p:cNvSpPr>
            <a:spLocks noChangeArrowheads="1"/>
          </p:cNvSpPr>
          <p:nvPr/>
        </p:nvSpPr>
        <p:spPr bwMode="auto">
          <a:xfrm>
            <a:off x="1881861" y="3038475"/>
            <a:ext cx="703263" cy="284163"/>
          </a:xfrm>
          <a:prstGeom prst="rect">
            <a:avLst/>
          </a:prstGeom>
          <a:solidFill>
            <a:srgbClr val="339966"/>
          </a:solidFill>
          <a:ln w="9525">
            <a:solidFill>
              <a:srgbClr val="008080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200">
                <a:solidFill>
                  <a:srgbClr val="FFFFFF"/>
                </a:solidFill>
                <a:ea typeface="SimSun" pitchFamily="2" charset="-122"/>
                <a:cs typeface="Arial" charset="0"/>
              </a:rPr>
              <a:t>Weights</a:t>
            </a:r>
          </a:p>
        </p:txBody>
      </p:sp>
      <p:sp>
        <p:nvSpPr>
          <p:cNvPr id="192533" name="Line 21"/>
          <p:cNvSpPr>
            <a:spLocks noChangeShapeType="1"/>
          </p:cNvSpPr>
          <p:nvPr/>
        </p:nvSpPr>
        <p:spPr bwMode="auto">
          <a:xfrm flipV="1">
            <a:off x="1883449" y="4572000"/>
            <a:ext cx="609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4" name="Line 22"/>
          <p:cNvSpPr>
            <a:spLocks noChangeShapeType="1"/>
          </p:cNvSpPr>
          <p:nvPr/>
        </p:nvSpPr>
        <p:spPr bwMode="auto">
          <a:xfrm flipV="1">
            <a:off x="1883449" y="4572000"/>
            <a:ext cx="27432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5" name="Line 23"/>
          <p:cNvSpPr>
            <a:spLocks noChangeShapeType="1"/>
          </p:cNvSpPr>
          <p:nvPr/>
        </p:nvSpPr>
        <p:spPr bwMode="auto">
          <a:xfrm flipV="1">
            <a:off x="1883449" y="4495800"/>
            <a:ext cx="49530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6" name="Line 24"/>
          <p:cNvSpPr>
            <a:spLocks noChangeShapeType="1"/>
          </p:cNvSpPr>
          <p:nvPr/>
        </p:nvSpPr>
        <p:spPr bwMode="auto">
          <a:xfrm flipH="1" flipV="1">
            <a:off x="2493049" y="4572000"/>
            <a:ext cx="11430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7" name="Line 25"/>
          <p:cNvSpPr>
            <a:spLocks noChangeShapeType="1"/>
          </p:cNvSpPr>
          <p:nvPr/>
        </p:nvSpPr>
        <p:spPr bwMode="auto">
          <a:xfrm flipV="1">
            <a:off x="3636049" y="4572000"/>
            <a:ext cx="990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8" name="Line 26"/>
          <p:cNvSpPr>
            <a:spLocks noChangeShapeType="1"/>
          </p:cNvSpPr>
          <p:nvPr/>
        </p:nvSpPr>
        <p:spPr bwMode="auto">
          <a:xfrm flipV="1">
            <a:off x="3712249" y="4495800"/>
            <a:ext cx="30480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39" name="Line 27"/>
          <p:cNvSpPr>
            <a:spLocks noChangeShapeType="1"/>
          </p:cNvSpPr>
          <p:nvPr/>
        </p:nvSpPr>
        <p:spPr bwMode="auto">
          <a:xfrm flipH="1" flipV="1">
            <a:off x="4626649" y="4572000"/>
            <a:ext cx="12954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0" name="Line 28"/>
          <p:cNvSpPr>
            <a:spLocks noChangeShapeType="1"/>
          </p:cNvSpPr>
          <p:nvPr/>
        </p:nvSpPr>
        <p:spPr bwMode="auto">
          <a:xfrm flipV="1">
            <a:off x="5922049" y="4495800"/>
            <a:ext cx="9144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1" name="Line 29"/>
          <p:cNvSpPr>
            <a:spLocks noChangeShapeType="1"/>
          </p:cNvSpPr>
          <p:nvPr/>
        </p:nvSpPr>
        <p:spPr bwMode="auto">
          <a:xfrm flipH="1" flipV="1">
            <a:off x="2493049" y="4572000"/>
            <a:ext cx="34290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2" name="Line 30"/>
          <p:cNvSpPr>
            <a:spLocks noChangeShapeType="1"/>
          </p:cNvSpPr>
          <p:nvPr/>
        </p:nvSpPr>
        <p:spPr bwMode="auto">
          <a:xfrm flipH="1" flipV="1">
            <a:off x="6836449" y="4495800"/>
            <a:ext cx="914400" cy="9906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3" name="Line 31"/>
          <p:cNvSpPr>
            <a:spLocks noChangeShapeType="1"/>
          </p:cNvSpPr>
          <p:nvPr/>
        </p:nvSpPr>
        <p:spPr bwMode="auto">
          <a:xfrm flipH="1" flipV="1">
            <a:off x="4626649" y="4572000"/>
            <a:ext cx="31242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4" name="Line 32"/>
          <p:cNvSpPr>
            <a:spLocks noChangeShapeType="1"/>
          </p:cNvSpPr>
          <p:nvPr/>
        </p:nvSpPr>
        <p:spPr bwMode="auto">
          <a:xfrm flipH="1" flipV="1">
            <a:off x="2569249" y="4572000"/>
            <a:ext cx="5181600" cy="9144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5" name="Line 33"/>
          <p:cNvSpPr>
            <a:spLocks noChangeShapeType="1"/>
          </p:cNvSpPr>
          <p:nvPr/>
        </p:nvSpPr>
        <p:spPr bwMode="auto">
          <a:xfrm flipV="1">
            <a:off x="2493049" y="2819400"/>
            <a:ext cx="3048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7" name="Line 35"/>
          <p:cNvSpPr>
            <a:spLocks noChangeShapeType="1"/>
          </p:cNvSpPr>
          <p:nvPr/>
        </p:nvSpPr>
        <p:spPr bwMode="auto">
          <a:xfrm flipV="1">
            <a:off x="2569249" y="2819400"/>
            <a:ext cx="38100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48" name="Line 36"/>
          <p:cNvSpPr>
            <a:spLocks noChangeShapeType="1"/>
          </p:cNvSpPr>
          <p:nvPr/>
        </p:nvSpPr>
        <p:spPr bwMode="auto">
          <a:xfrm flipH="1" flipV="1">
            <a:off x="2797849" y="2819400"/>
            <a:ext cx="18288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0" name="Line 38"/>
          <p:cNvSpPr>
            <a:spLocks noChangeShapeType="1"/>
          </p:cNvSpPr>
          <p:nvPr/>
        </p:nvSpPr>
        <p:spPr bwMode="auto">
          <a:xfrm flipV="1">
            <a:off x="4626649" y="2819400"/>
            <a:ext cx="1676400" cy="8382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2" name="Line 40"/>
          <p:cNvSpPr>
            <a:spLocks noChangeShapeType="1"/>
          </p:cNvSpPr>
          <p:nvPr/>
        </p:nvSpPr>
        <p:spPr bwMode="auto">
          <a:xfrm flipH="1" flipV="1">
            <a:off x="2797849" y="2819400"/>
            <a:ext cx="4038600" cy="7620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3" name="Line 41"/>
          <p:cNvSpPr>
            <a:spLocks noChangeShapeType="1"/>
          </p:cNvSpPr>
          <p:nvPr/>
        </p:nvSpPr>
        <p:spPr bwMode="auto">
          <a:xfrm flipH="1" flipV="1">
            <a:off x="6379249" y="2819400"/>
            <a:ext cx="457200" cy="762000"/>
          </a:xfrm>
          <a:prstGeom prst="line">
            <a:avLst/>
          </a:prstGeom>
          <a:noFill/>
          <a:ln w="9525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2554" name="Oval 42"/>
          <p:cNvSpPr>
            <a:spLocks noChangeArrowheads="1"/>
          </p:cNvSpPr>
          <p:nvPr/>
        </p:nvSpPr>
        <p:spPr bwMode="auto">
          <a:xfrm>
            <a:off x="5929986" y="1895475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55" name="Oval 43"/>
          <p:cNvSpPr>
            <a:spLocks noChangeArrowheads="1"/>
          </p:cNvSpPr>
          <p:nvPr/>
        </p:nvSpPr>
        <p:spPr bwMode="auto">
          <a:xfrm>
            <a:off x="2339061" y="1905000"/>
            <a:ext cx="914400" cy="914400"/>
          </a:xfrm>
          <a:prstGeom prst="ellipse">
            <a:avLst/>
          </a:prstGeom>
          <a:solidFill>
            <a:srgbClr val="339966"/>
          </a:solidFill>
          <a:ln w="9525">
            <a:solidFill>
              <a:srgbClr val="339966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endParaRPr lang="zh-CN" altLang="en-US" sz="2400">
              <a:solidFill>
                <a:srgbClr val="FFFFFF"/>
              </a:solidFill>
              <a:ea typeface="SimSun" pitchFamily="2" charset="-122"/>
              <a:cs typeface="Arial" charset="0"/>
              <a:sym typeface="Mathematica1" pitchFamily="2" charset="2"/>
            </a:endParaRPr>
          </a:p>
        </p:txBody>
      </p:sp>
      <p:sp>
        <p:nvSpPr>
          <p:cNvPr id="192562" name="Text Box 50"/>
          <p:cNvSpPr txBox="1">
            <a:spLocks noChangeArrowheads="1"/>
          </p:cNvSpPr>
          <p:nvPr/>
        </p:nvSpPr>
        <p:spPr bwMode="auto">
          <a:xfrm>
            <a:off x="2548611" y="1428750"/>
            <a:ext cx="463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>
                <a:latin typeface="Arial" charset="0"/>
                <a:ea typeface="SimSun" pitchFamily="2" charset="-122"/>
                <a:cs typeface="Arial" charset="0"/>
              </a:rPr>
              <a:t>Ag</a:t>
            </a:r>
          </a:p>
        </p:txBody>
      </p:sp>
      <p:sp>
        <p:nvSpPr>
          <p:cNvPr id="192566" name="Text Box 54"/>
          <p:cNvSpPr txBox="1">
            <a:spLocks noChangeArrowheads="1"/>
          </p:cNvSpPr>
          <p:nvPr/>
        </p:nvSpPr>
        <p:spPr bwMode="auto">
          <a:xfrm>
            <a:off x="5828386" y="1455738"/>
            <a:ext cx="958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altLang="zh-CN" sz="1800" dirty="0">
                <a:latin typeface="Arial" charset="0"/>
                <a:ea typeface="SimSun" pitchFamily="2" charset="-122"/>
                <a:cs typeface="Arial" charset="0"/>
              </a:rPr>
              <a:t>Non-Ag</a:t>
            </a:r>
          </a:p>
        </p:txBody>
      </p:sp>
      <p:sp>
        <p:nvSpPr>
          <p:cNvPr id="192567" name="Text Box 55"/>
          <p:cNvSpPr txBox="1">
            <a:spLocks noChangeArrowheads="1"/>
          </p:cNvSpPr>
          <p:nvPr/>
        </p:nvSpPr>
        <p:spPr bwMode="auto">
          <a:xfrm>
            <a:off x="3255049" y="5632450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Band2</a:t>
            </a:r>
          </a:p>
        </p:txBody>
      </p:sp>
      <p:sp>
        <p:nvSpPr>
          <p:cNvPr id="192568" name="Text Box 56"/>
          <p:cNvSpPr txBox="1">
            <a:spLocks noChangeArrowheads="1"/>
          </p:cNvSpPr>
          <p:nvPr/>
        </p:nvSpPr>
        <p:spPr bwMode="auto">
          <a:xfrm>
            <a:off x="5512474" y="5584825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  <a:cs typeface="Arial" charset="0"/>
              </a:rPr>
              <a:t>Band3</a:t>
            </a:r>
          </a:p>
        </p:txBody>
      </p:sp>
      <p:sp>
        <p:nvSpPr>
          <p:cNvPr id="192569" name="Text Box 57"/>
          <p:cNvSpPr txBox="1">
            <a:spLocks noChangeArrowheads="1"/>
          </p:cNvSpPr>
          <p:nvPr/>
        </p:nvSpPr>
        <p:spPr bwMode="auto">
          <a:xfrm>
            <a:off x="7341274" y="5584825"/>
            <a:ext cx="100965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FFFF"/>
                </a:solidFill>
                <a:ea typeface="SimSun" pitchFamily="2" charset="-122"/>
              </a:rPr>
              <a:t>Band6</a:t>
            </a:r>
            <a:endParaRPr lang="en-US" altLang="zh-CN" sz="1600" dirty="0">
              <a:solidFill>
                <a:srgbClr val="FFFFFF"/>
              </a:solidFill>
              <a:ea typeface="SimSun" pitchFamily="2" charset="-122"/>
              <a:cs typeface="Arial" charset="0"/>
            </a:endParaRPr>
          </a:p>
        </p:txBody>
      </p:sp>
      <p:sp>
        <p:nvSpPr>
          <p:cNvPr id="192570" name="Rectangle 58"/>
          <p:cNvSpPr>
            <a:spLocks noChangeArrowheads="1"/>
          </p:cNvSpPr>
          <p:nvPr/>
        </p:nvSpPr>
        <p:spPr bwMode="auto">
          <a:xfrm>
            <a:off x="4469486" y="5629275"/>
            <a:ext cx="692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400">
                <a:latin typeface="Arial" charset="0"/>
              </a:rPr>
              <a:t>…</a:t>
            </a:r>
            <a:r>
              <a:rPr lang="zh-CN" altLang="en-US" sz="2400">
                <a:latin typeface="Arial" charset="0"/>
              </a:rPr>
              <a:t>．</a:t>
            </a:r>
          </a:p>
        </p:txBody>
      </p:sp>
      <p:sp>
        <p:nvSpPr>
          <p:cNvPr id="192571" name="Text Box 59"/>
          <p:cNvSpPr txBox="1">
            <a:spLocks noChangeArrowheads="1"/>
          </p:cNvSpPr>
          <p:nvPr/>
        </p:nvSpPr>
        <p:spPr bwMode="auto">
          <a:xfrm>
            <a:off x="658236" y="228600"/>
            <a:ext cx="7403426" cy="400110"/>
          </a:xfrm>
          <a:prstGeom prst="rect">
            <a:avLst/>
          </a:prstGeom>
          <a:noFill/>
          <a:ln w="25400">
            <a:noFill/>
            <a:miter lim="800000"/>
            <a:headEnd type="none" w="sm" len="sm"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70C0"/>
                </a:solidFill>
                <a:ea typeface="SimSun" pitchFamily="2" charset="-122"/>
                <a:cs typeface="Arial" charset="0"/>
              </a:rPr>
              <a:t>Neural Network </a:t>
            </a:r>
            <a:r>
              <a:rPr lang="en-US" altLang="zh-CN" b="1" dirty="0">
                <a:solidFill>
                  <a:srgbClr val="0070C0"/>
                </a:solidFill>
                <a:ea typeface="SimSun" pitchFamily="2" charset="-122"/>
              </a:rPr>
              <a:t>Classification Approach (Non-p</a:t>
            </a:r>
            <a:r>
              <a:rPr lang="en-US" b="1" dirty="0">
                <a:solidFill>
                  <a:srgbClr val="0070C0"/>
                </a:solidFill>
                <a:ea typeface="SimSun" pitchFamily="2" charset="-122"/>
              </a:rPr>
              <a:t>arametric)</a:t>
            </a:r>
            <a:endParaRPr lang="en-US" altLang="zh-CN" b="1" dirty="0">
              <a:solidFill>
                <a:srgbClr val="0070C0"/>
              </a:solidFill>
              <a:ea typeface="SimSun" pitchFamily="2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720864"/>
            <a:ext cx="85559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3333FF"/>
                </a:solidFill>
              </a:rPr>
              <a:t>Neural network does not assume normality for the training sets. It is learning based.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241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E550A-2586-4E6E-A451-CC693ACC0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6096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Caret package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F1B92C-CC53-425E-A4A9-42BDF9464D01}"/>
              </a:ext>
            </a:extLst>
          </p:cNvPr>
          <p:cNvSpPr txBox="1"/>
          <p:nvPr/>
        </p:nvSpPr>
        <p:spPr>
          <a:xfrm>
            <a:off x="76200" y="642131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https://topepo.github.io/caret/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6633A-7FF8-45AC-8533-DDC6A73346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621374"/>
            <a:ext cx="8972513" cy="579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97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0F5E10-D15E-4E81-B53F-A5483ADD33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5800"/>
            <a:ext cx="9076873" cy="586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9E6F42-1DBC-471F-BCC6-1953D7E2168C}"/>
              </a:ext>
            </a:extLst>
          </p:cNvPr>
          <p:cNvSpPr txBox="1"/>
          <p:nvPr/>
        </p:nvSpPr>
        <p:spPr>
          <a:xfrm>
            <a:off x="1905000" y="285690"/>
            <a:ext cx="4445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Numerous machine learning methods</a:t>
            </a:r>
          </a:p>
        </p:txBody>
      </p:sp>
    </p:spTree>
    <p:extLst>
      <p:ext uri="{BB962C8B-B14F-4D97-AF65-F5344CB8AC3E}">
        <p14:creationId xmlns:p14="http://schemas.microsoft.com/office/powerpoint/2010/main" val="2707292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64F14-49BB-42E9-9273-D8A4D8339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3048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Caret Demo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149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73100" y="2286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3100" y="797510"/>
            <a:ext cx="81534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en-US" sz="2800" dirty="0">
                <a:solidFill>
                  <a:schemeClr val="tx2"/>
                </a:solidFill>
              </a:rPr>
              <a:t>Image classification approaches - computer-aided classification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Maximum Likelihood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Various neural networks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rgbClr val="002060"/>
                </a:solidFill>
              </a:rPr>
              <a:t>R Caret package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2. Accuracy assessment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cross validation 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3. </a:t>
            </a:r>
            <a:r>
              <a:rPr lang="en-US" sz="2800" dirty="0">
                <a:solidFill>
                  <a:srgbClr val="FF0000"/>
                </a:solidFill>
              </a:rPr>
              <a:t>Case studies </a:t>
            </a:r>
          </a:p>
        </p:txBody>
      </p:sp>
    </p:spTree>
    <p:extLst>
      <p:ext uri="{BB962C8B-B14F-4D97-AF65-F5344CB8AC3E}">
        <p14:creationId xmlns:p14="http://schemas.microsoft.com/office/powerpoint/2010/main" val="1986634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512950"/>
            <a:ext cx="6781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Mapping irrigated cropland (30m) at annual scale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20" y="2057400"/>
            <a:ext cx="3434347" cy="2594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1034368"/>
            <a:ext cx="8534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Timely and reliable information on irrigation distribution is important for crop water use calculation, crop yield estimation, watershed modelling, and studies of water, energy and food security. 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089799" y="2021178"/>
            <a:ext cx="4825601" cy="3008021"/>
            <a:chOff x="5029200" y="1374913"/>
            <a:chExt cx="3429000" cy="20383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9200" y="1374913"/>
              <a:ext cx="2401001" cy="203835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8362" y="2735718"/>
              <a:ext cx="999838" cy="445762"/>
            </a:xfrm>
            <a:prstGeom prst="rect">
              <a:avLst/>
            </a:prstGeom>
          </p:spPr>
        </p:pic>
      </p:grpSp>
      <p:sp>
        <p:nvSpPr>
          <p:cNvPr id="13" name="Rectangle 12"/>
          <p:cNvSpPr/>
          <p:nvPr/>
        </p:nvSpPr>
        <p:spPr>
          <a:xfrm>
            <a:off x="519420" y="4882526"/>
            <a:ext cx="48907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Main challenges for irrigation mapping: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availability of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The quality of remote sensing data</a:t>
            </a:r>
          </a:p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     (e.g. missing data or observation sparsity)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</a:rPr>
              <a:t>Methods of automation </a:t>
            </a:r>
          </a:p>
        </p:txBody>
      </p:sp>
    </p:spTree>
    <p:extLst>
      <p:ext uri="{BB962C8B-B14F-4D97-AF65-F5344CB8AC3E}">
        <p14:creationId xmlns:p14="http://schemas.microsoft.com/office/powerpoint/2010/main" val="1530087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673100" y="2286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200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673100" y="797510"/>
            <a:ext cx="81534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  <a:defRPr/>
            </a:pPr>
            <a:r>
              <a:rPr lang="en-US" sz="2800" dirty="0">
                <a:solidFill>
                  <a:schemeClr val="tx2"/>
                </a:solidFill>
              </a:rPr>
              <a:t>Image classification approaches - computer-aided classification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Maximum Likelihood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Various neural networks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</a:t>
            </a:r>
            <a:r>
              <a:rPr lang="en-US" sz="2800" dirty="0">
                <a:solidFill>
                  <a:srgbClr val="002060"/>
                </a:solidFill>
              </a:rPr>
              <a:t>R Caret package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2. Accuracy assessment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cross validation 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3. Case studies </a:t>
            </a:r>
          </a:p>
        </p:txBody>
      </p:sp>
    </p:spTree>
    <p:extLst>
      <p:ext uri="{BB962C8B-B14F-4D97-AF65-F5344CB8AC3E}">
        <p14:creationId xmlns:p14="http://schemas.microsoft.com/office/powerpoint/2010/main" val="27784122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015645"/>
            <a:ext cx="5723639" cy="572363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304800"/>
            <a:ext cx="792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The classification results for individual ARD images </a:t>
            </a:r>
          </a:p>
          <a:p>
            <a:r>
              <a:rPr lang="en-US" b="1" dirty="0"/>
              <a:t>were gap-filled to generate irrigated and non-irrigated corn map</a:t>
            </a:r>
          </a:p>
        </p:txBody>
      </p:sp>
      <p:sp>
        <p:nvSpPr>
          <p:cNvPr id="3" name="Rectangle 2"/>
          <p:cNvSpPr/>
          <p:nvPr/>
        </p:nvSpPr>
        <p:spPr>
          <a:xfrm>
            <a:off x="5943600" y="4876800"/>
            <a:ext cx="3124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DengXian" panose="02010600030101010101" pitchFamily="2" charset="-122"/>
              </a:rPr>
              <a:t>Landsat ARD images acquired for September 1, August 9, and July 24, 2012 and their overlay view are shown in Figures (a-d)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504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28800" y="438998"/>
            <a:ext cx="4911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Annual irrigation mapping (2012-2018) </a:t>
            </a:r>
          </a:p>
        </p:txBody>
      </p:sp>
      <p:sp>
        <p:nvSpPr>
          <p:cNvPr id="6" name="Rectangle 5"/>
          <p:cNvSpPr/>
          <p:nvPr/>
        </p:nvSpPr>
        <p:spPr>
          <a:xfrm>
            <a:off x="5980356" y="1194212"/>
            <a:ext cx="2895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3145 Landsat ARD images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  Neural network 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  <a:p>
            <a:pPr marL="342900" indent="-342900">
              <a:buFontTx/>
              <a:buChar char="-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 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01524"/>
            <a:ext cx="5715001" cy="2932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4982186"/>
            <a:ext cx="8991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Collaborators for this project: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Jie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Ren,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Heng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Wan,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Yanhua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Xie</a:t>
            </a: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, and Adam Campos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" y="4489163"/>
            <a:ext cx="67345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Overall accuracy ranged from 79% - 90% across mapping years</a:t>
            </a:r>
          </a:p>
        </p:txBody>
      </p:sp>
    </p:spTree>
    <p:extLst>
      <p:ext uri="{BB962C8B-B14F-4D97-AF65-F5344CB8AC3E}">
        <p14:creationId xmlns:p14="http://schemas.microsoft.com/office/powerpoint/2010/main" val="1501135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533400"/>
            <a:ext cx="6324600" cy="6324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47800" y="133290"/>
            <a:ext cx="7924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Final results of irrigated and non-irrigated corn</a:t>
            </a:r>
          </a:p>
        </p:txBody>
      </p:sp>
    </p:spTree>
    <p:extLst>
      <p:ext uri="{BB962C8B-B14F-4D97-AF65-F5344CB8AC3E}">
        <p14:creationId xmlns:p14="http://schemas.microsoft.com/office/powerpoint/2010/main" val="23447525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761999" y="1112244"/>
          <a:ext cx="7238998" cy="289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00235">
                  <a:extLst>
                    <a:ext uri="{9D8B030D-6E8A-4147-A177-3AD203B41FA5}">
                      <a16:colId xmlns:a16="http://schemas.microsoft.com/office/drawing/2014/main" val="83237455"/>
                    </a:ext>
                  </a:extLst>
                </a:gridCol>
                <a:gridCol w="1037899">
                  <a:extLst>
                    <a:ext uri="{9D8B030D-6E8A-4147-A177-3AD203B41FA5}">
                      <a16:colId xmlns:a16="http://schemas.microsoft.com/office/drawing/2014/main" val="2948777242"/>
                    </a:ext>
                  </a:extLst>
                </a:gridCol>
                <a:gridCol w="1107504">
                  <a:extLst>
                    <a:ext uri="{9D8B030D-6E8A-4147-A177-3AD203B41FA5}">
                      <a16:colId xmlns:a16="http://schemas.microsoft.com/office/drawing/2014/main" val="2698117015"/>
                    </a:ext>
                  </a:extLst>
                </a:gridCol>
                <a:gridCol w="1147722">
                  <a:extLst>
                    <a:ext uri="{9D8B030D-6E8A-4147-A177-3AD203B41FA5}">
                      <a16:colId xmlns:a16="http://schemas.microsoft.com/office/drawing/2014/main" val="562980242"/>
                    </a:ext>
                  </a:extLst>
                </a:gridCol>
                <a:gridCol w="1107504">
                  <a:extLst>
                    <a:ext uri="{9D8B030D-6E8A-4147-A177-3AD203B41FA5}">
                      <a16:colId xmlns:a16="http://schemas.microsoft.com/office/drawing/2014/main" val="3716507119"/>
                    </a:ext>
                  </a:extLst>
                </a:gridCol>
                <a:gridCol w="1027072">
                  <a:extLst>
                    <a:ext uri="{9D8B030D-6E8A-4147-A177-3AD203B41FA5}">
                      <a16:colId xmlns:a16="http://schemas.microsoft.com/office/drawing/2014/main" val="2270372395"/>
                    </a:ext>
                  </a:extLst>
                </a:gridCol>
                <a:gridCol w="911062">
                  <a:extLst>
                    <a:ext uri="{9D8B030D-6E8A-4147-A177-3AD203B41FA5}">
                      <a16:colId xmlns:a16="http://schemas.microsoft.com/office/drawing/2014/main" val="2977702885"/>
                    </a:ext>
                  </a:extLst>
                </a:gridCol>
              </a:tblGrid>
              <a:tr h="359566"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Reference (2012)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710300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MLP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RF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954883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>
                          <a:solidFill>
                            <a:schemeClr val="tx1"/>
                          </a:solidFill>
                          <a:effectLst/>
                        </a:rPr>
                        <a:t>NIr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26287899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dirty="0" err="1">
                          <a:solidFill>
                            <a:schemeClr val="tx1"/>
                          </a:solidFill>
                          <a:effectLst/>
                        </a:rPr>
                        <a:t>Ir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197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195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6853628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05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NIr</a:t>
                      </a:r>
                      <a:endParaRPr lang="en-US" sz="105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206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202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210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40751923"/>
                  </a:ext>
                </a:extLst>
              </a:tr>
              <a:tr h="359566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89.6%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89.3%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OA: 90.0% 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3411737"/>
                  </a:ext>
                </a:extLst>
              </a:tr>
              <a:tr h="738173">
                <a:tc>
                  <a:txBody>
                    <a:bodyPr/>
                    <a:lstStyle/>
                    <a:p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DejaVu Sans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 UA:88.3% ; PA: 90.4%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   UA:87.0%; PA: 91.7%</a:t>
                      </a:r>
                      <a:endParaRPr lang="en-US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  UA:89.9%;PA: 89.4% </a:t>
                      </a:r>
                      <a:endParaRPr lang="en-US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60974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672791" y="4005591"/>
            <a:ext cx="709553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Note: OA = overall accuracy; UA = user’s accuracy of irrigation;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PA = producer’s accuracy of irrigation; </a:t>
            </a:r>
            <a:r>
              <a:rPr lang="en-US" altLang="en-US" sz="1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Ir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 = irrigation; </a:t>
            </a:r>
            <a:r>
              <a:rPr lang="en-US" altLang="en-US" sz="1800" dirty="0" err="1">
                <a:latin typeface="Times New Roman" panose="02020603050405020304" pitchFamily="18" charset="0"/>
                <a:ea typeface="DengXian" panose="02010600030101010101" pitchFamily="2" charset="-122"/>
              </a:rPr>
              <a:t>NIr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 = non-irrigation.</a:t>
            </a:r>
          </a:p>
          <a:p>
            <a:pPr lvl="0" eaLnBrk="0" hangingPunct="0"/>
            <a:r>
              <a:rPr 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The Google Earth’s very High-Resolution Imagery Archive as reference</a:t>
            </a:r>
            <a:r>
              <a:rPr lang="en-US" altLang="en-US" sz="1800" dirty="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143000" y="457200"/>
            <a:ext cx="7315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Accuracy assessment : 450 randomly selected pixels  </a:t>
            </a:r>
          </a:p>
        </p:txBody>
      </p:sp>
    </p:spTree>
    <p:extLst>
      <p:ext uri="{BB962C8B-B14F-4D97-AF65-F5344CB8AC3E}">
        <p14:creationId xmlns:p14="http://schemas.microsoft.com/office/powerpoint/2010/main" val="3571869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lvl="0"/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Land cover mapping  – </a:t>
            </a:r>
            <a:r>
              <a:rPr lang="en-US" sz="2400" b="1" kern="1200" dirty="0" err="1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Huadong</a:t>
            </a:r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 Region, China</a:t>
            </a:r>
            <a:b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</a:br>
            <a:endParaRPr lang="en-US" sz="2400" b="1" kern="1200" dirty="0">
              <a:solidFill>
                <a:schemeClr val="tx1"/>
              </a:solidFill>
              <a:latin typeface="Arial" charset="0"/>
              <a:ea typeface="+mn-ea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838200"/>
            <a:ext cx="4495800" cy="58180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63770" y="1066800"/>
            <a:ext cx="475643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Satellite data: Landsat 8, 30m resolution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Annual mapping: 2010-2020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Land cover classification scheme: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Urban, agricultural land, forest, water, 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grassland, wetland. </a:t>
            </a:r>
          </a:p>
          <a:p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Potential use of land cover map products: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Support high resolution weather forecasting (e.g., high resolution WRF model, Shanghai Meteorological Bureau)</a:t>
            </a:r>
          </a:p>
          <a:p>
            <a:pPr lvl="0"/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Regional ecosystem monitoring and assessment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Carbon stock and flow assessments</a:t>
            </a:r>
          </a:p>
        </p:txBody>
      </p:sp>
    </p:spTree>
    <p:extLst>
      <p:ext uri="{BB962C8B-B14F-4D97-AF65-F5344CB8AC3E}">
        <p14:creationId xmlns:p14="http://schemas.microsoft.com/office/powerpoint/2010/main" val="36188997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90488"/>
            <a:ext cx="8229600" cy="1143000"/>
          </a:xfrm>
        </p:spPr>
        <p:txBody>
          <a:bodyPr/>
          <a:lstStyle/>
          <a:p>
            <a:r>
              <a:rPr lang="en-US" sz="2400" b="1" kern="1200" dirty="0">
                <a:solidFill>
                  <a:schemeClr val="tx1"/>
                </a:solidFill>
                <a:latin typeface="Arial" charset="0"/>
                <a:ea typeface="+mn-ea"/>
                <a:cs typeface="Arial" charset="0"/>
              </a:rPr>
              <a:t>Training data and algorithm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628" y="992187"/>
            <a:ext cx="4850275" cy="411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194" y="990600"/>
            <a:ext cx="3750207" cy="41163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994" y="5181600"/>
            <a:ext cx="8305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Automated workflow: Unzipping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landsat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images; Matching training polygon;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random forest classifier; Classify all pixels and create final map products (TIFF format)</a:t>
            </a:r>
          </a:p>
        </p:txBody>
      </p:sp>
    </p:spTree>
    <p:extLst>
      <p:ext uri="{BB962C8B-B14F-4D97-AF65-F5344CB8AC3E}">
        <p14:creationId xmlns:p14="http://schemas.microsoft.com/office/powerpoint/2010/main" val="411149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05000" y="514839"/>
            <a:ext cx="6115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30m resolution Map products (version 1)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21684"/>
            <a:ext cx="4114800" cy="53250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7298" y="6346720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Land cover map 2016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1379"/>
          <a:stretch/>
        </p:blipFill>
        <p:spPr>
          <a:xfrm>
            <a:off x="4800600" y="2286000"/>
            <a:ext cx="2895600" cy="25649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971800" y="3031760"/>
            <a:ext cx="2720009" cy="47344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363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483552E-AF5E-49FD-9A50-EB52FEEC7FDA}"/>
              </a:ext>
            </a:extLst>
          </p:cNvPr>
          <p:cNvSpPr txBox="1"/>
          <p:nvPr/>
        </p:nvSpPr>
        <p:spPr>
          <a:xfrm>
            <a:off x="2133600" y="22098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Caret for lab5 image classification?</a:t>
            </a:r>
          </a:p>
        </p:txBody>
      </p:sp>
    </p:spTree>
    <p:extLst>
      <p:ext uri="{BB962C8B-B14F-4D97-AF65-F5344CB8AC3E}">
        <p14:creationId xmlns:p14="http://schemas.microsoft.com/office/powerpoint/2010/main" val="346599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2133600" y="457200"/>
            <a:ext cx="4856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b="1" dirty="0">
                <a:solidFill>
                  <a:schemeClr val="accent2"/>
                </a:solidFill>
              </a:rPr>
              <a:t>Maximum Likelihood Classification</a:t>
            </a:r>
          </a:p>
        </p:txBody>
      </p:sp>
      <p:grpSp>
        <p:nvGrpSpPr>
          <p:cNvPr id="7171" name="Group 3"/>
          <p:cNvGrpSpPr>
            <a:grpSpLocks/>
          </p:cNvGrpSpPr>
          <p:nvPr/>
        </p:nvGrpSpPr>
        <p:grpSpPr bwMode="auto">
          <a:xfrm>
            <a:off x="2362200" y="1905000"/>
            <a:ext cx="5105400" cy="3155950"/>
            <a:chOff x="864" y="2160"/>
            <a:chExt cx="3216" cy="1988"/>
          </a:xfrm>
        </p:grpSpPr>
        <p:sp>
          <p:nvSpPr>
            <p:cNvPr id="7179" name="Line 4"/>
            <p:cNvSpPr>
              <a:spLocks noChangeShapeType="1"/>
            </p:cNvSpPr>
            <p:nvPr/>
          </p:nvSpPr>
          <p:spPr bwMode="auto">
            <a:xfrm>
              <a:off x="864" y="3133"/>
              <a:ext cx="32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0" name="Freeform 5"/>
            <p:cNvSpPr>
              <a:spLocks/>
            </p:cNvSpPr>
            <p:nvPr/>
          </p:nvSpPr>
          <p:spPr bwMode="auto">
            <a:xfrm>
              <a:off x="1152" y="2160"/>
              <a:ext cx="2392" cy="912"/>
            </a:xfrm>
            <a:custGeom>
              <a:avLst/>
              <a:gdLst>
                <a:gd name="T0" fmla="*/ 0 w 1728"/>
                <a:gd name="T1" fmla="*/ 893 h 784"/>
                <a:gd name="T2" fmla="*/ 731 w 1728"/>
                <a:gd name="T3" fmla="*/ 782 h 784"/>
                <a:gd name="T4" fmla="*/ 1063 w 1728"/>
                <a:gd name="T5" fmla="*/ 112 h 784"/>
                <a:gd name="T6" fmla="*/ 1329 w 1728"/>
                <a:gd name="T7" fmla="*/ 112 h 784"/>
                <a:gd name="T8" fmla="*/ 1728 w 1728"/>
                <a:gd name="T9" fmla="*/ 782 h 784"/>
                <a:gd name="T10" fmla="*/ 2392 w 1728"/>
                <a:gd name="T11" fmla="*/ 893 h 7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28" h="784">
                  <a:moveTo>
                    <a:pt x="0" y="768"/>
                  </a:moveTo>
                  <a:cubicBezTo>
                    <a:pt x="200" y="776"/>
                    <a:pt x="400" y="784"/>
                    <a:pt x="528" y="672"/>
                  </a:cubicBezTo>
                  <a:cubicBezTo>
                    <a:pt x="656" y="560"/>
                    <a:pt x="696" y="192"/>
                    <a:pt x="768" y="96"/>
                  </a:cubicBezTo>
                  <a:cubicBezTo>
                    <a:pt x="840" y="0"/>
                    <a:pt x="880" y="0"/>
                    <a:pt x="960" y="96"/>
                  </a:cubicBezTo>
                  <a:cubicBezTo>
                    <a:pt x="1040" y="192"/>
                    <a:pt x="1120" y="560"/>
                    <a:pt x="1248" y="672"/>
                  </a:cubicBezTo>
                  <a:cubicBezTo>
                    <a:pt x="1376" y="784"/>
                    <a:pt x="1552" y="776"/>
                    <a:pt x="1728" y="76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1" name="Line 6"/>
            <p:cNvSpPr>
              <a:spLocks noChangeShapeType="1"/>
            </p:cNvSpPr>
            <p:nvPr/>
          </p:nvSpPr>
          <p:spPr bwMode="auto">
            <a:xfrm>
              <a:off x="2112" y="2496"/>
              <a:ext cx="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2" name="Line 7"/>
            <p:cNvSpPr>
              <a:spLocks noChangeShapeType="1"/>
            </p:cNvSpPr>
            <p:nvPr/>
          </p:nvSpPr>
          <p:spPr bwMode="auto">
            <a:xfrm>
              <a:off x="2592" y="244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3" name="Line 8"/>
            <p:cNvSpPr>
              <a:spLocks noChangeShapeType="1"/>
            </p:cNvSpPr>
            <p:nvPr/>
          </p:nvSpPr>
          <p:spPr bwMode="auto">
            <a:xfrm>
              <a:off x="1776" y="2976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4" name="Line 9"/>
            <p:cNvSpPr>
              <a:spLocks noChangeShapeType="1"/>
            </p:cNvSpPr>
            <p:nvPr/>
          </p:nvSpPr>
          <p:spPr bwMode="auto">
            <a:xfrm>
              <a:off x="3072" y="302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5" name="Text Box 10"/>
            <p:cNvSpPr txBox="1">
              <a:spLocks noChangeArrowheads="1"/>
            </p:cNvSpPr>
            <p:nvPr/>
          </p:nvSpPr>
          <p:spPr bwMode="auto">
            <a:xfrm>
              <a:off x="1104" y="3120"/>
              <a:ext cx="273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-3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-2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-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</a:t>
              </a:r>
              <a:r>
                <a:rPr lang="en-US" sz="1600">
                  <a:sym typeface="Symbol" pitchFamily="18" charset="2"/>
                </a:rPr>
                <a:t>   </a:t>
              </a:r>
              <a:r>
                <a:rPr lang="en-US" sz="1600"/>
                <a:t>+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      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+2</a:t>
              </a:r>
              <a:r>
                <a:rPr lang="en-US" sz="1600">
                  <a:sym typeface="Symbol" pitchFamily="18" charset="2"/>
                </a:rPr>
                <a:t>   </a:t>
              </a:r>
              <a:r>
                <a:rPr lang="en-US" sz="1600"/>
                <a:t> </a:t>
              </a:r>
              <a:r>
                <a:rPr lang="en-US" sz="1600">
                  <a:sym typeface="Symbol" pitchFamily="18" charset="2"/>
                </a:rPr>
                <a:t></a:t>
              </a:r>
              <a:r>
                <a:rPr lang="en-US" sz="1600"/>
                <a:t>+3</a:t>
              </a:r>
              <a:r>
                <a:rPr lang="en-US" sz="1600">
                  <a:sym typeface="Symbol" pitchFamily="18" charset="2"/>
                </a:rPr>
                <a:t></a:t>
              </a:r>
              <a:r>
                <a:rPr lang="en-US" sz="1600"/>
                <a:t> </a:t>
              </a:r>
            </a:p>
          </p:txBody>
        </p:sp>
        <p:sp>
          <p:nvSpPr>
            <p:cNvPr id="7186" name="Line 11"/>
            <p:cNvSpPr>
              <a:spLocks noChangeShapeType="1"/>
            </p:cNvSpPr>
            <p:nvPr/>
          </p:nvSpPr>
          <p:spPr bwMode="auto">
            <a:xfrm>
              <a:off x="1440" y="3072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7" name="Line 12"/>
            <p:cNvSpPr>
              <a:spLocks noChangeShapeType="1"/>
            </p:cNvSpPr>
            <p:nvPr/>
          </p:nvSpPr>
          <p:spPr bwMode="auto">
            <a:xfrm>
              <a:off x="3456" y="3072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88" name="Text Box 13"/>
            <p:cNvSpPr txBox="1">
              <a:spLocks noChangeArrowheads="1"/>
            </p:cNvSpPr>
            <p:nvPr/>
          </p:nvSpPr>
          <p:spPr bwMode="auto">
            <a:xfrm>
              <a:off x="2112" y="3312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68.3%</a:t>
              </a:r>
            </a:p>
          </p:txBody>
        </p:sp>
        <p:sp>
          <p:nvSpPr>
            <p:cNvPr id="7189" name="Text Box 14"/>
            <p:cNvSpPr txBox="1">
              <a:spLocks noChangeArrowheads="1"/>
            </p:cNvSpPr>
            <p:nvPr/>
          </p:nvSpPr>
          <p:spPr bwMode="auto">
            <a:xfrm>
              <a:off x="2208" y="3600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95.5%</a:t>
              </a:r>
            </a:p>
          </p:txBody>
        </p:sp>
        <p:sp>
          <p:nvSpPr>
            <p:cNvPr id="7190" name="Text Box 15"/>
            <p:cNvSpPr txBox="1">
              <a:spLocks noChangeArrowheads="1"/>
            </p:cNvSpPr>
            <p:nvPr/>
          </p:nvSpPr>
          <p:spPr bwMode="auto">
            <a:xfrm>
              <a:off x="2256" y="3936"/>
              <a:ext cx="44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</a:defRPr>
              </a:lvl9pPr>
            </a:lstStyle>
            <a:p>
              <a:pPr eaLnBrk="1" hangingPunct="1"/>
              <a:r>
                <a:rPr lang="en-US" sz="1600"/>
                <a:t>99.7%</a:t>
              </a:r>
            </a:p>
          </p:txBody>
        </p:sp>
        <p:sp>
          <p:nvSpPr>
            <p:cNvPr id="7191" name="Line 16"/>
            <p:cNvSpPr>
              <a:spLocks noChangeShapeType="1"/>
            </p:cNvSpPr>
            <p:nvPr/>
          </p:nvSpPr>
          <p:spPr bwMode="auto">
            <a:xfrm>
              <a:off x="1440" y="340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2" name="Line 17"/>
            <p:cNvSpPr>
              <a:spLocks noChangeShapeType="1"/>
            </p:cNvSpPr>
            <p:nvPr/>
          </p:nvSpPr>
          <p:spPr bwMode="auto">
            <a:xfrm>
              <a:off x="3456" y="3408"/>
              <a:ext cx="0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3" name="Line 18"/>
            <p:cNvSpPr>
              <a:spLocks noChangeShapeType="1"/>
            </p:cNvSpPr>
            <p:nvPr/>
          </p:nvSpPr>
          <p:spPr bwMode="auto">
            <a:xfrm>
              <a:off x="1440" y="403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4" name="Line 19"/>
            <p:cNvSpPr>
              <a:spLocks noChangeShapeType="1"/>
            </p:cNvSpPr>
            <p:nvPr/>
          </p:nvSpPr>
          <p:spPr bwMode="auto">
            <a:xfrm>
              <a:off x="2736" y="4032"/>
              <a:ext cx="6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5" name="Line 20"/>
            <p:cNvSpPr>
              <a:spLocks noChangeShapeType="1"/>
            </p:cNvSpPr>
            <p:nvPr/>
          </p:nvSpPr>
          <p:spPr bwMode="auto">
            <a:xfrm>
              <a:off x="1776" y="3360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6" name="Line 21"/>
            <p:cNvSpPr>
              <a:spLocks noChangeShapeType="1"/>
            </p:cNvSpPr>
            <p:nvPr/>
          </p:nvSpPr>
          <p:spPr bwMode="auto">
            <a:xfrm>
              <a:off x="3072" y="3360"/>
              <a:ext cx="0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7" name="Line 22"/>
            <p:cNvSpPr>
              <a:spLocks noChangeShapeType="1"/>
            </p:cNvSpPr>
            <p:nvPr/>
          </p:nvSpPr>
          <p:spPr bwMode="auto">
            <a:xfrm>
              <a:off x="2640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8" name="Line 23"/>
            <p:cNvSpPr>
              <a:spLocks noChangeShapeType="1"/>
            </p:cNvSpPr>
            <p:nvPr/>
          </p:nvSpPr>
          <p:spPr bwMode="auto">
            <a:xfrm flipH="1">
              <a:off x="1824" y="3696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99" name="Line 24"/>
            <p:cNvSpPr>
              <a:spLocks noChangeShapeType="1"/>
            </p:cNvSpPr>
            <p:nvPr/>
          </p:nvSpPr>
          <p:spPr bwMode="auto">
            <a:xfrm>
              <a:off x="2112" y="33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0" name="Line 25"/>
            <p:cNvSpPr>
              <a:spLocks noChangeShapeType="1"/>
            </p:cNvSpPr>
            <p:nvPr/>
          </p:nvSpPr>
          <p:spPr bwMode="auto">
            <a:xfrm>
              <a:off x="2592" y="3360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01" name="Line 26"/>
            <p:cNvSpPr>
              <a:spLocks noChangeShapeType="1"/>
            </p:cNvSpPr>
            <p:nvPr/>
          </p:nvSpPr>
          <p:spPr bwMode="auto">
            <a:xfrm>
              <a:off x="2352" y="2208"/>
              <a:ext cx="0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72" name="Line 27"/>
          <p:cNvSpPr>
            <a:spLocks noChangeShapeType="1"/>
          </p:cNvSpPr>
          <p:nvPr/>
        </p:nvSpPr>
        <p:spPr bwMode="auto">
          <a:xfrm flipV="1">
            <a:off x="4038600" y="1295400"/>
            <a:ext cx="0" cy="2133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3" name="Text Box 28"/>
          <p:cNvSpPr txBox="1">
            <a:spLocks noChangeArrowheads="1"/>
          </p:cNvSpPr>
          <p:nvPr/>
        </p:nvSpPr>
        <p:spPr bwMode="auto">
          <a:xfrm>
            <a:off x="4953000" y="1447800"/>
            <a:ext cx="1117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/>
              <a:t>Class mean</a:t>
            </a:r>
          </a:p>
        </p:txBody>
      </p:sp>
      <p:sp>
        <p:nvSpPr>
          <p:cNvPr id="7174" name="Text Box 29"/>
          <p:cNvSpPr txBox="1">
            <a:spLocks noChangeArrowheads="1"/>
          </p:cNvSpPr>
          <p:nvPr/>
        </p:nvSpPr>
        <p:spPr bwMode="auto">
          <a:xfrm>
            <a:off x="5334000" y="1981200"/>
            <a:ext cx="17176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/>
              <a:t>Standard deviation</a:t>
            </a:r>
          </a:p>
        </p:txBody>
      </p:sp>
      <p:sp>
        <p:nvSpPr>
          <p:cNvPr id="7175" name="Line 30"/>
          <p:cNvSpPr>
            <a:spLocks noChangeShapeType="1"/>
          </p:cNvSpPr>
          <p:nvPr/>
        </p:nvSpPr>
        <p:spPr bwMode="auto">
          <a:xfrm flipH="1">
            <a:off x="4800600" y="1676400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6" name="Line 31"/>
          <p:cNvSpPr>
            <a:spLocks noChangeShapeType="1"/>
          </p:cNvSpPr>
          <p:nvPr/>
        </p:nvSpPr>
        <p:spPr bwMode="auto">
          <a:xfrm flipH="1">
            <a:off x="5181600" y="2286000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177" name="Text Box 32"/>
          <p:cNvSpPr txBox="1">
            <a:spLocks noChangeArrowheads="1"/>
          </p:cNvSpPr>
          <p:nvPr/>
        </p:nvSpPr>
        <p:spPr bwMode="auto">
          <a:xfrm>
            <a:off x="533400" y="1219200"/>
            <a:ext cx="297815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3333FF"/>
                </a:solidFill>
              </a:rPr>
              <a:t>Assumptions: DN values</a:t>
            </a:r>
          </a:p>
          <a:p>
            <a:pPr eaLnBrk="1" hangingPunct="1"/>
            <a:r>
              <a:rPr lang="en-US" sz="2000">
                <a:solidFill>
                  <a:srgbClr val="3333FF"/>
                </a:solidFill>
              </a:rPr>
              <a:t> for each class are normally</a:t>
            </a:r>
          </a:p>
          <a:p>
            <a:pPr eaLnBrk="1" hangingPunct="1"/>
            <a:r>
              <a:rPr lang="en-US" sz="2000">
                <a:solidFill>
                  <a:srgbClr val="3333FF"/>
                </a:solidFill>
              </a:rPr>
              <a:t> distributed</a:t>
            </a:r>
          </a:p>
        </p:txBody>
      </p:sp>
      <p:sp>
        <p:nvSpPr>
          <p:cNvPr id="7178" name="Text Box 33"/>
          <p:cNvSpPr txBox="1">
            <a:spLocks noChangeArrowheads="1"/>
          </p:cNvSpPr>
          <p:nvPr/>
        </p:nvSpPr>
        <p:spPr bwMode="auto">
          <a:xfrm>
            <a:off x="669925" y="5314950"/>
            <a:ext cx="825817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600">
                <a:solidFill>
                  <a:srgbClr val="3333FF"/>
                </a:solidFill>
              </a:rPr>
              <a:t>If a pixel falls outside the range of (</a:t>
            </a:r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</a:t>
            </a:r>
            <a:r>
              <a:rPr lang="en-US" sz="1600">
                <a:solidFill>
                  <a:srgbClr val="3333FF"/>
                </a:solidFill>
              </a:rPr>
              <a:t>+/-3</a:t>
            </a:r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), we can say that the probability that this pixel belongs</a:t>
            </a:r>
          </a:p>
          <a:p>
            <a:pPr eaLnBrk="1" hangingPunct="1"/>
            <a:r>
              <a:rPr lang="en-US" sz="1600">
                <a:solidFill>
                  <a:srgbClr val="3333FF"/>
                </a:solidFill>
                <a:sym typeface="Symbol" pitchFamily="18" charset="2"/>
              </a:rPr>
              <a:t> to the class is 0.3%, or we can say we are 99.7% sure that this pixels does not belong to this class.</a:t>
            </a:r>
            <a:r>
              <a:rPr lang="en-US" sz="1600">
                <a:solidFill>
                  <a:srgbClr val="3333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5218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1153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838200"/>
            <a:ext cx="7705725" cy="51845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4414" y="209873"/>
            <a:ext cx="81534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Times New Roman" pitchFamily="18" charset="0"/>
                <a:ea typeface="ＭＳ Ｐゴシック" pitchFamily="34" charset="-128"/>
              </a:rPr>
              <a:t>Separate sea bass from salmon using optical sensing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6143847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Pattern Classification by </a:t>
            </a:r>
            <a:r>
              <a:rPr lang="en-US" dirty="0" err="1"/>
              <a:t>Duda</a:t>
            </a:r>
            <a:r>
              <a:rPr lang="en-US" dirty="0"/>
              <a:t> &amp; Hart &amp; Stork – Second Edition, 2001</a:t>
            </a:r>
          </a:p>
        </p:txBody>
      </p:sp>
    </p:spTree>
    <p:extLst>
      <p:ext uri="{BB962C8B-B14F-4D97-AF65-F5344CB8AC3E}">
        <p14:creationId xmlns:p14="http://schemas.microsoft.com/office/powerpoint/2010/main" val="10924441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2362200" y="533400"/>
            <a:ext cx="461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>
                <a:solidFill>
                  <a:schemeClr val="accent2"/>
                </a:solidFill>
              </a:rPr>
              <a:t>Maximum Likelihood Classification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746125" y="4152900"/>
            <a:ext cx="7744428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In a two dimensional spectral space,  each class form </a:t>
            </a:r>
            <a:r>
              <a:rPr lang="en-US" sz="1800" dirty="0">
                <a:solidFill>
                  <a:srgbClr val="FF0000"/>
                </a:solidFill>
              </a:rPr>
              <a:t>a probability density region</a:t>
            </a:r>
            <a:r>
              <a:rPr lang="en-US" sz="1800" dirty="0">
                <a:solidFill>
                  <a:srgbClr val="3333FF"/>
                </a:solidFill>
              </a:rPr>
              <a:t>,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the probability for a pixel belongs to a center category is defined by its distance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measured in standard deviation. The pixel is assigned a class that is most likely 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(maximum likelihood).</a:t>
            </a:r>
          </a:p>
          <a:p>
            <a:pPr eaLnBrk="1" hangingPunct="1"/>
            <a:endParaRPr lang="en-US" sz="1800" dirty="0">
              <a:solidFill>
                <a:srgbClr val="3333FF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Disadvantages: </a:t>
            </a:r>
            <a:r>
              <a:rPr lang="en-US" sz="1800" dirty="0">
                <a:solidFill>
                  <a:srgbClr val="FF0000"/>
                </a:solidFill>
              </a:rPr>
              <a:t>data follow normal distribution? </a:t>
            </a:r>
          </a:p>
        </p:txBody>
      </p:sp>
      <p:pic>
        <p:nvPicPr>
          <p:cNvPr id="8196" name="Picture 5" descr="D:\gg70\ppt_graphics\MLclass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3528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80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5"/>
          <p:cNvSpPr txBox="1">
            <a:spLocks noChangeArrowheads="1"/>
          </p:cNvSpPr>
          <p:nvPr/>
        </p:nvSpPr>
        <p:spPr bwMode="auto">
          <a:xfrm>
            <a:off x="798513" y="214313"/>
            <a:ext cx="7044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2"/>
                </a:solidFill>
              </a:rPr>
              <a:t>Test different image classification algorithms</a:t>
            </a:r>
          </a:p>
        </p:txBody>
      </p:sp>
      <p:grpSp>
        <p:nvGrpSpPr>
          <p:cNvPr id="26627" name="Group 23"/>
          <p:cNvGrpSpPr>
            <a:grpSpLocks/>
          </p:cNvGrpSpPr>
          <p:nvPr/>
        </p:nvGrpSpPr>
        <p:grpSpPr bwMode="auto">
          <a:xfrm>
            <a:off x="4279900" y="814804"/>
            <a:ext cx="3944938" cy="2842796"/>
            <a:chOff x="1273849" y="1448154"/>
            <a:chExt cx="7077075" cy="4960956"/>
          </a:xfrm>
        </p:grpSpPr>
        <p:sp>
          <p:nvSpPr>
            <p:cNvPr id="26646" name="Oval 4"/>
            <p:cNvSpPr>
              <a:spLocks noChangeArrowheads="1"/>
            </p:cNvSpPr>
            <p:nvPr/>
          </p:nvSpPr>
          <p:spPr bwMode="auto">
            <a:xfrm>
              <a:off x="20358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26647" name="Oval 5"/>
            <p:cNvSpPr>
              <a:spLocks noChangeArrowheads="1"/>
            </p:cNvSpPr>
            <p:nvPr/>
          </p:nvSpPr>
          <p:spPr bwMode="auto">
            <a:xfrm>
              <a:off x="42456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8" name="Oval 6"/>
            <p:cNvSpPr>
              <a:spLocks noChangeArrowheads="1"/>
            </p:cNvSpPr>
            <p:nvPr/>
          </p:nvSpPr>
          <p:spPr bwMode="auto">
            <a:xfrm>
              <a:off x="6379249" y="3581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9" name="Oval 7"/>
            <p:cNvSpPr>
              <a:spLocks noChangeArrowheads="1"/>
            </p:cNvSpPr>
            <p:nvPr/>
          </p:nvSpPr>
          <p:spPr bwMode="auto">
            <a:xfrm>
              <a:off x="72936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0" name="Oval 8"/>
            <p:cNvSpPr>
              <a:spLocks noChangeArrowheads="1"/>
            </p:cNvSpPr>
            <p:nvPr/>
          </p:nvSpPr>
          <p:spPr bwMode="auto">
            <a:xfrm>
              <a:off x="5488766" y="5494710"/>
              <a:ext cx="914399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1" name="Oval 9"/>
            <p:cNvSpPr>
              <a:spLocks noChangeArrowheads="1"/>
            </p:cNvSpPr>
            <p:nvPr/>
          </p:nvSpPr>
          <p:spPr bwMode="auto">
            <a:xfrm>
              <a:off x="3178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2" name="Oval 10"/>
            <p:cNvSpPr>
              <a:spLocks noChangeArrowheads="1"/>
            </p:cNvSpPr>
            <p:nvPr/>
          </p:nvSpPr>
          <p:spPr bwMode="auto">
            <a:xfrm>
              <a:off x="1273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1311949" y="5670548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Band1</a:t>
              </a:r>
            </a:p>
          </p:txBody>
        </p:sp>
        <p:sp>
          <p:nvSpPr>
            <p:cNvPr id="26654" name="Text Box 16"/>
            <p:cNvSpPr txBox="1">
              <a:spLocks noChangeArrowheads="1"/>
            </p:cNvSpPr>
            <p:nvPr/>
          </p:nvSpPr>
          <p:spPr bwMode="auto">
            <a:xfrm>
              <a:off x="1426249" y="4724399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5" name="Rectangle 20"/>
            <p:cNvSpPr>
              <a:spLocks noChangeArrowheads="1"/>
            </p:cNvSpPr>
            <p:nvPr/>
          </p:nvSpPr>
          <p:spPr bwMode="auto">
            <a:xfrm>
              <a:off x="1881862" y="3038475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609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22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2743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23"/>
            <p:cNvSpPr>
              <a:spLocks noChangeShapeType="1"/>
            </p:cNvSpPr>
            <p:nvPr/>
          </p:nvSpPr>
          <p:spPr bwMode="auto">
            <a:xfrm flipV="1">
              <a:off x="1883449" y="4495800"/>
              <a:ext cx="4953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24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11430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25"/>
            <p:cNvSpPr>
              <a:spLocks noChangeShapeType="1"/>
            </p:cNvSpPr>
            <p:nvPr/>
          </p:nvSpPr>
          <p:spPr bwMode="auto">
            <a:xfrm flipV="1">
              <a:off x="3636049" y="4572000"/>
              <a:ext cx="990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26"/>
            <p:cNvSpPr>
              <a:spLocks noChangeShapeType="1"/>
            </p:cNvSpPr>
            <p:nvPr/>
          </p:nvSpPr>
          <p:spPr bwMode="auto">
            <a:xfrm flipV="1">
              <a:off x="3712249" y="4495800"/>
              <a:ext cx="3048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27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1295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28"/>
            <p:cNvSpPr>
              <a:spLocks noChangeShapeType="1"/>
            </p:cNvSpPr>
            <p:nvPr/>
          </p:nvSpPr>
          <p:spPr bwMode="auto">
            <a:xfrm flipV="1">
              <a:off x="5922049" y="4495800"/>
              <a:ext cx="9144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9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3429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30"/>
            <p:cNvSpPr>
              <a:spLocks noChangeShapeType="1"/>
            </p:cNvSpPr>
            <p:nvPr/>
          </p:nvSpPr>
          <p:spPr bwMode="auto">
            <a:xfrm flipH="1" flipV="1">
              <a:off x="6836449" y="4495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Line 31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3124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Line 32"/>
            <p:cNvSpPr>
              <a:spLocks noChangeShapeType="1"/>
            </p:cNvSpPr>
            <p:nvPr/>
          </p:nvSpPr>
          <p:spPr bwMode="auto">
            <a:xfrm flipH="1" flipV="1">
              <a:off x="2569249" y="4572000"/>
              <a:ext cx="5181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Line 33"/>
            <p:cNvSpPr>
              <a:spLocks noChangeShapeType="1"/>
            </p:cNvSpPr>
            <p:nvPr/>
          </p:nvSpPr>
          <p:spPr bwMode="auto">
            <a:xfrm flipV="1">
              <a:off x="2493049" y="2819400"/>
              <a:ext cx="304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Line 35"/>
            <p:cNvSpPr>
              <a:spLocks noChangeShapeType="1"/>
            </p:cNvSpPr>
            <p:nvPr/>
          </p:nvSpPr>
          <p:spPr bwMode="auto">
            <a:xfrm flipV="1">
              <a:off x="2569249" y="2819400"/>
              <a:ext cx="3810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Line 36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1828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Line 38"/>
            <p:cNvSpPr>
              <a:spLocks noChangeShapeType="1"/>
            </p:cNvSpPr>
            <p:nvPr/>
          </p:nvSpPr>
          <p:spPr bwMode="auto">
            <a:xfrm flipV="1">
              <a:off x="4626649" y="2819400"/>
              <a:ext cx="1676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Line 40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40386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41"/>
            <p:cNvSpPr>
              <a:spLocks noChangeShapeType="1"/>
            </p:cNvSpPr>
            <p:nvPr/>
          </p:nvSpPr>
          <p:spPr bwMode="auto">
            <a:xfrm flipH="1" flipV="1">
              <a:off x="6379249" y="2819400"/>
              <a:ext cx="4572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Oval 42"/>
            <p:cNvSpPr>
              <a:spLocks noChangeArrowheads="1"/>
            </p:cNvSpPr>
            <p:nvPr/>
          </p:nvSpPr>
          <p:spPr bwMode="auto">
            <a:xfrm>
              <a:off x="5929986" y="1895475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5" name="Oval 43"/>
            <p:cNvSpPr>
              <a:spLocks noChangeArrowheads="1"/>
            </p:cNvSpPr>
            <p:nvPr/>
          </p:nvSpPr>
          <p:spPr bwMode="auto">
            <a:xfrm>
              <a:off x="2339061" y="19050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6" name="Text Box 50"/>
            <p:cNvSpPr txBox="1">
              <a:spLocks noChangeArrowheads="1"/>
            </p:cNvSpPr>
            <p:nvPr/>
          </p:nvSpPr>
          <p:spPr bwMode="auto">
            <a:xfrm>
              <a:off x="2073704" y="1455738"/>
              <a:ext cx="1635026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Forest</a:t>
              </a:r>
            </a:p>
          </p:txBody>
        </p:sp>
        <p:sp>
          <p:nvSpPr>
            <p:cNvPr id="26677" name="Text Box 54"/>
            <p:cNvSpPr txBox="1">
              <a:spLocks noChangeArrowheads="1"/>
            </p:cNvSpPr>
            <p:nvPr/>
          </p:nvSpPr>
          <p:spPr bwMode="auto">
            <a:xfrm>
              <a:off x="5479240" y="1448154"/>
              <a:ext cx="2125739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Non-forest</a:t>
              </a:r>
            </a:p>
          </p:txBody>
        </p:sp>
        <p:sp>
          <p:nvSpPr>
            <p:cNvPr id="26678" name="Text Box 55"/>
            <p:cNvSpPr txBox="1">
              <a:spLocks noChangeArrowheads="1"/>
            </p:cNvSpPr>
            <p:nvPr/>
          </p:nvSpPr>
          <p:spPr bwMode="auto">
            <a:xfrm>
              <a:off x="3255050" y="5632449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Band2</a:t>
              </a:r>
            </a:p>
          </p:txBody>
        </p:sp>
        <p:sp>
          <p:nvSpPr>
            <p:cNvPr id="26679" name="Text Box 56"/>
            <p:cNvSpPr txBox="1">
              <a:spLocks noChangeArrowheads="1"/>
            </p:cNvSpPr>
            <p:nvPr/>
          </p:nvSpPr>
          <p:spPr bwMode="auto">
            <a:xfrm>
              <a:off x="5464849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Band3</a:t>
              </a:r>
            </a:p>
          </p:txBody>
        </p:sp>
        <p:sp>
          <p:nvSpPr>
            <p:cNvPr id="26680" name="Text Box 57"/>
            <p:cNvSpPr txBox="1">
              <a:spLocks noChangeArrowheads="1"/>
            </p:cNvSpPr>
            <p:nvPr/>
          </p:nvSpPr>
          <p:spPr bwMode="auto">
            <a:xfrm>
              <a:off x="7341272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Band4</a:t>
              </a:r>
            </a:p>
          </p:txBody>
        </p:sp>
        <p:sp>
          <p:nvSpPr>
            <p:cNvPr id="26681" name="Rectangle 58"/>
            <p:cNvSpPr>
              <a:spLocks noChangeArrowheads="1"/>
            </p:cNvSpPr>
            <p:nvPr/>
          </p:nvSpPr>
          <p:spPr bwMode="auto">
            <a:xfrm>
              <a:off x="4469486" y="5629275"/>
              <a:ext cx="692150" cy="4572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2400">
                  <a:latin typeface="Arial" pitchFamily="34" charset="0"/>
                </a:rPr>
                <a:t>…</a:t>
              </a:r>
              <a:r>
                <a:rPr lang="zh-CN" altLang="en-US" sz="2400">
                  <a:latin typeface="Arial" pitchFamily="34" charset="0"/>
                </a:rPr>
                <a:t>．</a:t>
              </a:r>
            </a:p>
          </p:txBody>
        </p:sp>
      </p:grp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443038" y="3210728"/>
            <a:ext cx="1355725" cy="32622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>
                <a:latin typeface="Arial" pitchFamily="34" charset="0"/>
                <a:ea typeface="SimSun" pitchFamily="2" charset="-122"/>
                <a:cs typeface="Arial" pitchFamily="34" charset="0"/>
              </a:rPr>
              <a:t>Band4</a:t>
            </a:r>
          </a:p>
        </p:txBody>
      </p:sp>
      <p:cxnSp>
        <p:nvCxnSpPr>
          <p:cNvPr id="26629" name="Straight Arrow Connector 7"/>
          <p:cNvCxnSpPr>
            <a:cxnSpLocks noChangeShapeType="1"/>
            <a:stCxn id="26628" idx="2"/>
          </p:cNvCxnSpPr>
          <p:nvPr/>
        </p:nvCxnSpPr>
        <p:spPr bwMode="auto">
          <a:xfrm>
            <a:off x="2120901" y="3536950"/>
            <a:ext cx="0" cy="393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0" name="Straight Connector 9"/>
          <p:cNvCxnSpPr>
            <a:cxnSpLocks noChangeShapeType="1"/>
          </p:cNvCxnSpPr>
          <p:nvPr/>
        </p:nvCxnSpPr>
        <p:spPr bwMode="auto">
          <a:xfrm>
            <a:off x="1020763" y="3930650"/>
            <a:ext cx="23955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6632" name="Rectangle 11"/>
          <p:cNvSpPr>
            <a:spLocks noChangeArrowheads="1"/>
          </p:cNvSpPr>
          <p:nvPr/>
        </p:nvSpPr>
        <p:spPr bwMode="auto">
          <a:xfrm>
            <a:off x="290748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/>
              <a:t>Class2</a:t>
            </a:r>
          </a:p>
        </p:txBody>
      </p:sp>
      <p:cxnSp>
        <p:nvCxnSpPr>
          <p:cNvPr id="26633" name="Straight Arrow Connector 13"/>
          <p:cNvCxnSpPr>
            <a:cxnSpLocks noChangeShapeType="1"/>
          </p:cNvCxnSpPr>
          <p:nvPr/>
        </p:nvCxnSpPr>
        <p:spPr bwMode="auto">
          <a:xfrm>
            <a:off x="3416300" y="3930650"/>
            <a:ext cx="0" cy="7021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4" name="Straight Arrow Connector 60"/>
          <p:cNvCxnSpPr>
            <a:cxnSpLocks noChangeShapeType="1"/>
          </p:cNvCxnSpPr>
          <p:nvPr/>
        </p:nvCxnSpPr>
        <p:spPr bwMode="auto">
          <a:xfrm>
            <a:off x="1020763" y="3930650"/>
            <a:ext cx="0" cy="703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35" name="TextBox 62"/>
          <p:cNvSpPr txBox="1">
            <a:spLocks noChangeArrowheads="1"/>
          </p:cNvSpPr>
          <p:nvPr/>
        </p:nvSpPr>
        <p:spPr bwMode="auto">
          <a:xfrm>
            <a:off x="1579559" y="3916669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Band4&gt;95</a:t>
            </a:r>
          </a:p>
        </p:txBody>
      </p:sp>
      <p:cxnSp>
        <p:nvCxnSpPr>
          <p:cNvPr id="26636" name="Straight Arrow Connector 194562"/>
          <p:cNvCxnSpPr>
            <a:cxnSpLocks noChangeShapeType="1"/>
          </p:cNvCxnSpPr>
          <p:nvPr/>
        </p:nvCxnSpPr>
        <p:spPr bwMode="auto">
          <a:xfrm flipH="1">
            <a:off x="1049155" y="4983163"/>
            <a:ext cx="3720" cy="58309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7" name="Straight Connector 194568"/>
          <p:cNvCxnSpPr>
            <a:cxnSpLocks noChangeShapeType="1"/>
          </p:cNvCxnSpPr>
          <p:nvPr/>
        </p:nvCxnSpPr>
        <p:spPr bwMode="auto">
          <a:xfrm>
            <a:off x="338138" y="5551488"/>
            <a:ext cx="142203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Arrow Connector 194574"/>
          <p:cNvCxnSpPr>
            <a:cxnSpLocks noChangeShapeType="1"/>
          </p:cNvCxnSpPr>
          <p:nvPr/>
        </p:nvCxnSpPr>
        <p:spPr bwMode="auto">
          <a:xfrm>
            <a:off x="338138" y="5553075"/>
            <a:ext cx="0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9" name="Straight Arrow Connector 194581"/>
          <p:cNvCxnSpPr>
            <a:cxnSpLocks noChangeShapeType="1"/>
            <a:endCxn id="60" idx="0"/>
          </p:cNvCxnSpPr>
          <p:nvPr/>
        </p:nvCxnSpPr>
        <p:spPr bwMode="auto">
          <a:xfrm>
            <a:off x="1739170" y="5566258"/>
            <a:ext cx="0" cy="27147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40" name="Rectangle 194582"/>
          <p:cNvSpPr>
            <a:spLocks noChangeArrowheads="1"/>
          </p:cNvSpPr>
          <p:nvPr/>
        </p:nvSpPr>
        <p:spPr bwMode="auto">
          <a:xfrm>
            <a:off x="76200" y="5842000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642" name="TextBox 93"/>
          <p:cNvSpPr txBox="1">
            <a:spLocks noChangeArrowheads="1"/>
          </p:cNvSpPr>
          <p:nvPr/>
        </p:nvSpPr>
        <p:spPr bwMode="auto">
          <a:xfrm>
            <a:off x="490174" y="5511522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Band3&lt;50</a:t>
            </a:r>
          </a:p>
        </p:txBody>
      </p:sp>
      <p:pic>
        <p:nvPicPr>
          <p:cNvPr id="266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4178300"/>
            <a:ext cx="3341687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4" name="TextBox 194584"/>
          <p:cNvSpPr txBox="1">
            <a:spLocks noChangeArrowheads="1"/>
          </p:cNvSpPr>
          <p:nvPr/>
        </p:nvSpPr>
        <p:spPr bwMode="auto">
          <a:xfrm>
            <a:off x="5773738" y="6421438"/>
            <a:ext cx="96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SVM</a:t>
            </a:r>
          </a:p>
        </p:txBody>
      </p:sp>
      <p:sp>
        <p:nvSpPr>
          <p:cNvPr id="26645" name="TextBox 194585"/>
          <p:cNvSpPr txBox="1">
            <a:spLocks noChangeArrowheads="1"/>
          </p:cNvSpPr>
          <p:nvPr/>
        </p:nvSpPr>
        <p:spPr bwMode="auto">
          <a:xfrm>
            <a:off x="816404" y="627062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/>
              <a:t>CART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924" y="1071134"/>
            <a:ext cx="3747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Neural Networks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Classification and Regression Tree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Random Forest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Support Vector Machine</a:t>
            </a:r>
          </a:p>
        </p:txBody>
      </p:sp>
      <p:sp>
        <p:nvSpPr>
          <p:cNvPr id="60" name="Rectangle 194582"/>
          <p:cNvSpPr>
            <a:spLocks noChangeArrowheads="1"/>
          </p:cNvSpPr>
          <p:nvPr/>
        </p:nvSpPr>
        <p:spPr bwMode="auto">
          <a:xfrm>
            <a:off x="1408970" y="5837737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56233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/>
              <a:t>Class1</a:t>
            </a:r>
          </a:p>
        </p:txBody>
      </p:sp>
    </p:spTree>
    <p:extLst>
      <p:ext uri="{BB962C8B-B14F-4D97-AF65-F5344CB8AC3E}">
        <p14:creationId xmlns:p14="http://schemas.microsoft.com/office/powerpoint/2010/main" val="288178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8229600" cy="1143000"/>
          </a:xfrm>
        </p:spPr>
        <p:txBody>
          <a:bodyPr/>
          <a:lstStyle/>
          <a:p>
            <a:r>
              <a:rPr lang="en-US" sz="3200" dirty="0"/>
              <a:t>CART (Classification and regression trees)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6019800"/>
            <a:ext cx="853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Roboto"/>
              </a:rPr>
              <a:t>Developed by Brieman, Freidman, </a:t>
            </a:r>
            <a:r>
              <a:rPr lang="en-US" dirty="0" err="1">
                <a:solidFill>
                  <a:srgbClr val="000000"/>
                </a:solidFill>
                <a:latin typeface="Roboto"/>
              </a:rPr>
              <a:t>Olshen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, and Stone. It can be generated through the </a:t>
            </a:r>
            <a:r>
              <a:rPr lang="en-US" dirty="0" err="1">
                <a:solidFill>
                  <a:srgbClr val="4082B2"/>
                </a:solidFill>
                <a:latin typeface="Roboto"/>
                <a:hlinkClick r:id="rId4"/>
              </a:rPr>
              <a:t>rpart</a:t>
            </a:r>
            <a:r>
              <a:rPr lang="en-US" dirty="0">
                <a:solidFill>
                  <a:srgbClr val="000000"/>
                </a:solidFill>
                <a:latin typeface="Roboto"/>
              </a:rPr>
              <a:t> package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3915" y="898350"/>
            <a:ext cx="8001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do classification by growing a binary tree. Partition the space into smaller regions, where the interactions are more manageable. 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0" y="2590800"/>
            <a:ext cx="3326225" cy="1771297"/>
            <a:chOff x="984369" y="1970489"/>
            <a:chExt cx="3326225" cy="1771297"/>
          </a:xfrm>
        </p:grpSpPr>
        <p:grpSp>
          <p:nvGrpSpPr>
            <p:cNvPr id="23" name="Group 22"/>
            <p:cNvGrpSpPr/>
            <p:nvPr/>
          </p:nvGrpSpPr>
          <p:grpSpPr>
            <a:xfrm>
              <a:off x="984369" y="1970489"/>
              <a:ext cx="3326225" cy="1771297"/>
              <a:chOff x="984369" y="1970489"/>
              <a:chExt cx="3326225" cy="1771297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1865069" y="1970489"/>
                <a:ext cx="1355725" cy="326222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>
                    <a:latin typeface="Arial" pitchFamily="34" charset="0"/>
                    <a:ea typeface="SimSun" pitchFamily="2" charset="-122"/>
                    <a:cs typeface="Arial" pitchFamily="34" charset="0"/>
                  </a:rPr>
                  <a:t>Band4</a:t>
                </a:r>
              </a:p>
            </p:txBody>
          </p:sp>
          <p:cxnSp>
            <p:nvCxnSpPr>
              <p:cNvPr id="8" name="Straight Arrow Connector 7"/>
              <p:cNvCxnSpPr>
                <a:cxnSpLocks noChangeShapeType="1"/>
                <a:stCxn id="7" idx="2"/>
              </p:cNvCxnSpPr>
              <p:nvPr/>
            </p:nvCxnSpPr>
            <p:spPr bwMode="auto">
              <a:xfrm>
                <a:off x="2542932" y="2296711"/>
                <a:ext cx="0" cy="393700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9" name="Straight Connector 9"/>
              <p:cNvCxnSpPr>
                <a:cxnSpLocks noChangeShapeType="1"/>
              </p:cNvCxnSpPr>
              <p:nvPr/>
            </p:nvCxnSpPr>
            <p:spPr bwMode="auto">
              <a:xfrm>
                <a:off x="1442794" y="2690411"/>
                <a:ext cx="2395537" cy="0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10" name="Rectangle 11"/>
              <p:cNvSpPr>
                <a:spLocks noChangeArrowheads="1"/>
              </p:cNvSpPr>
              <p:nvPr/>
            </p:nvSpPr>
            <p:spPr bwMode="auto">
              <a:xfrm>
                <a:off x="3329519" y="3392536"/>
                <a:ext cx="981075" cy="3492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/>
                  <a:t>Forest</a:t>
                </a:r>
              </a:p>
            </p:txBody>
          </p:sp>
          <p:cxnSp>
            <p:nvCxnSpPr>
              <p:cNvPr id="11" name="Straight Arrow Connector 13"/>
              <p:cNvCxnSpPr>
                <a:cxnSpLocks noChangeShapeType="1"/>
              </p:cNvCxnSpPr>
              <p:nvPr/>
            </p:nvCxnSpPr>
            <p:spPr bwMode="auto">
              <a:xfrm>
                <a:off x="3838331" y="2690411"/>
                <a:ext cx="0" cy="702125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cxnSp>
            <p:nvCxnSpPr>
              <p:cNvPr id="12" name="Straight Arrow Connector 60"/>
              <p:cNvCxnSpPr>
                <a:cxnSpLocks noChangeShapeType="1"/>
              </p:cNvCxnSpPr>
              <p:nvPr/>
            </p:nvCxnSpPr>
            <p:spPr bwMode="auto">
              <a:xfrm>
                <a:off x="1442794" y="2690411"/>
                <a:ext cx="0" cy="703263"/>
              </a:xfrm>
              <a:prstGeom prst="straightConnector1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 type="arrow" w="med" len="med"/>
              </a:ln>
            </p:spPr>
          </p:cxnSp>
          <p:sp>
            <p:nvSpPr>
              <p:cNvPr id="13" name="TextBox 62"/>
              <p:cNvSpPr txBox="1">
                <a:spLocks noChangeArrowheads="1"/>
              </p:cNvSpPr>
              <p:nvPr/>
            </p:nvSpPr>
            <p:spPr bwMode="auto">
              <a:xfrm>
                <a:off x="2001590" y="2676430"/>
                <a:ext cx="1348446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 dirty="0"/>
                  <a:t>Band4&gt;18000</a:t>
                </a:r>
              </a:p>
            </p:txBody>
          </p:sp>
          <p:sp>
            <p:nvSpPr>
              <p:cNvPr id="22" name="Rectangle 11"/>
              <p:cNvSpPr>
                <a:spLocks noChangeArrowheads="1"/>
              </p:cNvSpPr>
              <p:nvPr/>
            </p:nvSpPr>
            <p:spPr bwMode="auto">
              <a:xfrm>
                <a:off x="984369" y="3392536"/>
                <a:ext cx="981075" cy="349250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/>
              <a:lstStyle>
                <a:lvl1pPr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1pPr>
                <a:lvl2pPr marL="742950" indent="-28575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>
                    <a:solidFill>
                      <a:schemeClr val="tx1"/>
                    </a:solidFill>
                    <a:latin typeface="Times New Roman" pitchFamily="18" charset="0"/>
                    <a:ea typeface="ＭＳ Ｐゴシック" pitchFamily="34" charset="-128"/>
                  </a:defRPr>
                </a:lvl9pPr>
              </a:lstStyle>
              <a:p>
                <a:pPr algn="ctr"/>
                <a:r>
                  <a:rPr lang="en-US" altLang="en-US" sz="1400" dirty="0"/>
                  <a:t>Urban</a:t>
                </a: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1705526" y="2364625"/>
              <a:ext cx="5132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169773" y="2320473"/>
              <a:ext cx="583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yes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0802" y="1756457"/>
            <a:ext cx="5563650" cy="3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50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sz="3200" dirty="0"/>
              <a:t>Tree-growing Strategies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785" y="4495800"/>
            <a:ext cx="8229600" cy="4525963"/>
          </a:xfrm>
        </p:spPr>
        <p:txBody>
          <a:bodyPr/>
          <a:lstStyle/>
          <a:p>
            <a:r>
              <a:rPr lang="en-US" sz="2000" kern="1200" dirty="0">
                <a:latin typeface="Arial" charset="0"/>
                <a:cs typeface="Arial" charset="0"/>
              </a:rPr>
              <a:t>Ideally, we hope that within each region, there are observations from only 1 class (prefect purity). If not, try to make the impurity small.</a:t>
            </a:r>
          </a:p>
          <a:p>
            <a:r>
              <a:rPr lang="en-US" sz="2000" dirty="0"/>
              <a:t>Gini index, entropy, ..for impurity measure</a:t>
            </a:r>
          </a:p>
          <a:p>
            <a:r>
              <a:rPr lang="en-US" sz="2000" dirty="0"/>
              <a:t>At each node, we first select the best possible split for each variable, and then select the variable which minimizes the total (weighted) impurity of the daughter nodes</a:t>
            </a:r>
          </a:p>
          <a:p>
            <a:pPr marL="0" indent="0">
              <a:buNone/>
            </a:pPr>
            <a:endParaRPr lang="en-US" sz="2000" kern="1200" dirty="0">
              <a:latin typeface="Arial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175" y="990600"/>
            <a:ext cx="5563650" cy="3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312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fault Design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2172</TotalTime>
  <Words>1066</Words>
  <Application>Microsoft Macintosh PowerPoint</Application>
  <PresentationFormat>On-screen Show (4:3)</PresentationFormat>
  <Paragraphs>195</Paragraphs>
  <Slides>27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IBM Plex Sans</vt:lpstr>
      <vt:lpstr>Linux Libertine</vt:lpstr>
      <vt:lpstr>Roboto</vt:lpstr>
      <vt:lpstr>Times</vt:lpstr>
      <vt:lpstr>Times New Roman</vt:lpstr>
      <vt:lpstr>Wingdings</vt:lpstr>
      <vt:lpstr>Default Design</vt:lpstr>
      <vt:lpstr>Remote sensing image classification using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CART (Classification and regression trees)</vt:lpstr>
      <vt:lpstr>Tree-growing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Land cover mapping  – Huadong Region, China </vt:lpstr>
      <vt:lpstr>Training data and algorithm development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- Introduction</dc:title>
  <dc:creator>UNC</dc:creator>
  <cp:lastModifiedBy>McMillan, Melanie</cp:lastModifiedBy>
  <cp:revision>247</cp:revision>
  <dcterms:created xsi:type="dcterms:W3CDTF">2006-11-09T15:55:01Z</dcterms:created>
  <dcterms:modified xsi:type="dcterms:W3CDTF">2022-09-27T14:10:44Z</dcterms:modified>
</cp:coreProperties>
</file>